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700" r:id="rId5"/>
  </p:sldMasterIdLst>
  <p:notesMasterIdLst>
    <p:notesMasterId r:id="rId14"/>
  </p:notesMasterIdLst>
  <p:handoutMasterIdLst>
    <p:handoutMasterId r:id="rId15"/>
  </p:handoutMasterIdLst>
  <p:sldIdLst>
    <p:sldId id="266" r:id="rId6"/>
    <p:sldId id="269" r:id="rId7"/>
    <p:sldId id="272" r:id="rId8"/>
    <p:sldId id="404" r:id="rId9"/>
    <p:sldId id="490" r:id="rId10"/>
    <p:sldId id="405" r:id="rId11"/>
    <p:sldId id="406" r:id="rId12"/>
    <p:sldId id="413" r:id="rId13"/>
  </p:sldIdLst>
  <p:sldSz cx="9144000" cy="5143500" type="screen16x9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BEDF"/>
    <a:srgbClr val="006DBF"/>
    <a:srgbClr val="005AA0"/>
    <a:srgbClr val="003C6E"/>
    <a:srgbClr val="006AB2"/>
    <a:srgbClr val="575757"/>
    <a:srgbClr val="2D3258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0827CD-CCC2-4963-8110-67504687D102}" v="4" dt="2019-06-13T16:01:27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578" autoAdjust="0"/>
  </p:normalViewPr>
  <p:slideViewPr>
    <p:cSldViewPr>
      <p:cViewPr varScale="1">
        <p:scale>
          <a:sx n="113" d="100"/>
          <a:sy n="113" d="100"/>
        </p:scale>
        <p:origin x="614" y="9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104ED-560C-4120-89D5-A40EBF371D29}" type="datetimeFigureOut">
              <a:rPr lang="fr-FR" smtClean="0"/>
              <a:t>14/06/2019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7C83D-2704-4EF9-9935-2CF956BF74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83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42" y="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8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6661"/>
            <a:ext cx="543941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42" y="9431599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3599C48-8A9F-4257-828B-FB74267884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37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garde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ocara\Desktop\04-CHANTIER GESTION DOC\Documentatation COM\PDG PPT\Page de garde_Standard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62175" y="483518"/>
            <a:ext cx="5472000" cy="1032495"/>
          </a:xfrm>
        </p:spPr>
        <p:txBody>
          <a:bodyPr anchor="ctr" anchorCtr="0">
            <a:noAutofit/>
          </a:bodyPr>
          <a:lstStyle>
            <a:lvl1pPr algn="ctr">
              <a:lnSpc>
                <a:spcPts val="27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2159732" y="291520"/>
            <a:ext cx="4824536" cy="0"/>
          </a:xfrm>
          <a:prstGeom prst="line">
            <a:avLst/>
          </a:prstGeom>
          <a:ln w="19050">
            <a:solidFill>
              <a:srgbClr val="389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2159732" y="2427734"/>
            <a:ext cx="4824536" cy="0"/>
          </a:xfrm>
          <a:prstGeom prst="line">
            <a:avLst/>
          </a:prstGeom>
          <a:ln w="19050">
            <a:solidFill>
              <a:srgbClr val="389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1864270" y="1635646"/>
            <a:ext cx="5472000" cy="664418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Cliquer pour ajouter un sous-titre</a:t>
            </a:r>
          </a:p>
        </p:txBody>
      </p:sp>
      <p:pic>
        <p:nvPicPr>
          <p:cNvPr id="11" name="Picture 2" descr="W:\0_Espace_Interne_DSTRAT\2_Travaux Communication\Communication_2017\Com_SI_Samu\_CHARTE SI-SAMU_2017\Logo_ASIP_Sante\Logo_ASIP_Sante_2016_HD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591" y="4615363"/>
            <a:ext cx="1146049" cy="42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69540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garde_Exter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:\0_Espace_Interne_DSTRAT\1_Travaux PMO_Qualité\2_MANAGEMENT_QUALITE\01-SMQ\03-GESTION DOCUMENTAIRE\04-CHANTIER GESTION DOC\Documentatation COM\PDG PPT\Photo PPT_169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598"/>
            <a:ext cx="9151593" cy="514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539552" y="1329612"/>
            <a:ext cx="8064896" cy="3186354"/>
          </a:xfrm>
          <a:prstGeom prst="rect">
            <a:avLst/>
          </a:prstGeom>
          <a:solidFill>
            <a:srgbClr val="1269B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 hasCustomPrompt="1"/>
          </p:nvPr>
        </p:nvSpPr>
        <p:spPr>
          <a:xfrm>
            <a:off x="683568" y="1599643"/>
            <a:ext cx="7776864" cy="1100696"/>
          </a:xfrm>
        </p:spPr>
        <p:txBody>
          <a:bodyPr>
            <a:noAutofit/>
          </a:bodyPr>
          <a:lstStyle>
            <a:lvl1pPr algn="ctr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fr-FR" dirty="0"/>
              <a:t>Titre de la présentation</a:t>
            </a: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2159732" y="1599642"/>
            <a:ext cx="4824536" cy="0"/>
          </a:xfrm>
          <a:prstGeom prst="line">
            <a:avLst/>
          </a:prstGeom>
          <a:ln w="19050">
            <a:solidFill>
              <a:srgbClr val="389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2159732" y="4239912"/>
            <a:ext cx="4824536" cy="0"/>
          </a:xfrm>
          <a:prstGeom prst="line">
            <a:avLst/>
          </a:prstGeom>
          <a:ln w="19050">
            <a:solidFill>
              <a:srgbClr val="389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6" name="Picture 2" descr="W:\0_Espace_Interne_DSTRAT\2_Travaux Communication\Communication_2017\Com_SI_Samu\_CHARTE SI-SAMU_2017\Logo_ASIP_Sante\Logo_ASIP_Sante_2016_HD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591" y="4615363"/>
            <a:ext cx="1146049" cy="42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28965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04172" y="2139702"/>
            <a:ext cx="9828000" cy="292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-2046"/>
            <a:ext cx="9144000" cy="6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14" hasCustomPrompt="1"/>
          </p:nvPr>
        </p:nvSpPr>
        <p:spPr>
          <a:xfrm>
            <a:off x="1907704" y="1167594"/>
            <a:ext cx="2736304" cy="2160240"/>
          </a:xfrm>
        </p:spPr>
        <p:txBody>
          <a:bodyPr numCol="1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FontTx/>
              <a:buNone/>
              <a:defRPr lang="fr-FR" sz="1400" b="1" kern="1200" cap="none" baseline="0" smtClean="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Chapitre 1</a:t>
            </a:r>
          </a:p>
          <a:p>
            <a:pPr lvl="0"/>
            <a:r>
              <a:rPr lang="fr-FR" dirty="0"/>
              <a:t>Chapitre 2</a:t>
            </a:r>
          </a:p>
          <a:p>
            <a:pPr lvl="0"/>
            <a:r>
              <a:rPr lang="fr-FR" dirty="0"/>
              <a:t>Chapitre 3</a:t>
            </a:r>
          </a:p>
        </p:txBody>
      </p:sp>
      <p:sp>
        <p:nvSpPr>
          <p:cNvPr id="34" name="Titre 1"/>
          <p:cNvSpPr>
            <a:spLocks noGrp="1"/>
          </p:cNvSpPr>
          <p:nvPr>
            <p:ph type="ctrTitle" hasCustomPrompt="1"/>
          </p:nvPr>
        </p:nvSpPr>
        <p:spPr>
          <a:xfrm>
            <a:off x="1547310" y="411510"/>
            <a:ext cx="5400000" cy="504047"/>
          </a:xfrm>
        </p:spPr>
        <p:txBody>
          <a:bodyPr anchor="ctr" anchorCtr="0">
            <a:normAutofit/>
          </a:bodyPr>
          <a:lstStyle>
            <a:lvl1pPr>
              <a:lnSpc>
                <a:spcPts val="2700"/>
              </a:lnSpc>
              <a:defRPr sz="2500">
                <a:solidFill>
                  <a:srgbClr val="006AB2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 flipV="1">
            <a:off x="1331640" y="411558"/>
            <a:ext cx="0" cy="504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pied de page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>
                <a:latin typeface="Arial"/>
                <a:ea typeface="+mn-ea"/>
              </a:rPr>
              <a:t>ROR - Comité de programme opérationnel 13 novembre 2018</a:t>
            </a:r>
            <a:endParaRPr lang="fr-FR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0114383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04172" y="2139702"/>
            <a:ext cx="9828000" cy="292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-2046"/>
            <a:ext cx="9144000" cy="6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ctrTitle" hasCustomPrompt="1"/>
          </p:nvPr>
        </p:nvSpPr>
        <p:spPr>
          <a:xfrm>
            <a:off x="3493134" y="681540"/>
            <a:ext cx="4708741" cy="972000"/>
          </a:xfrm>
        </p:spPr>
        <p:txBody>
          <a:bodyPr anchor="ctr" anchorCtr="0">
            <a:noAutofit/>
          </a:bodyPr>
          <a:lstStyle>
            <a:lvl1pPr>
              <a:lnSpc>
                <a:spcPts val="2700"/>
              </a:lnSpc>
              <a:defRPr sz="25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Titre du chapitre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574576"/>
            <a:ext cx="1100250" cy="1140965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>
                <a:latin typeface="Arial"/>
                <a:ea typeface="+mn-ea"/>
              </a:rPr>
              <a:t>ROR - Comité de programme opérationnel 13 novembre 2018</a:t>
            </a:r>
            <a:endParaRPr lang="fr-FR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9363913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de la slide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757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sz="900" i="1">
                <a:latin typeface="Arial"/>
                <a:ea typeface="+mn-ea"/>
              </a:rPr>
              <a:t>ROR - Comité de programme opérationnel 13 novembre 2018</a:t>
            </a:r>
            <a:endParaRPr lang="fr-FR" sz="900" i="1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81966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IP Sant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de la slide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757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8"/>
          </p:nvPr>
        </p:nvSpPr>
        <p:spPr>
          <a:xfrm>
            <a:off x="466200" y="1061100"/>
            <a:ext cx="8211600" cy="3402000"/>
          </a:xfrm>
        </p:spPr>
        <p:txBody>
          <a:bodyPr>
            <a:noAutofit/>
          </a:bodyPr>
          <a:lstStyle>
            <a:lvl1pPr marL="0" indent="0">
              <a:buSzPct val="140000"/>
              <a:buFont typeface="Wingdings" panose="05000000000000000000" pitchFamily="2" charset="2"/>
              <a:buNone/>
              <a:defRPr sz="2400"/>
            </a:lvl1pPr>
            <a:lvl2pPr marL="720000" marR="0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 sz="1800" baseline="0">
                <a:solidFill>
                  <a:schemeClr val="tx2"/>
                </a:solidFill>
              </a:defRPr>
            </a:lvl2pPr>
            <a:lvl3pPr marL="1080000" marR="0" indent="-252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 sz="1600">
                <a:solidFill>
                  <a:srgbClr val="575757"/>
                </a:solidFill>
              </a:defRPr>
            </a:lvl3pPr>
            <a:lvl4pPr marL="1440000" marR="0" indent="-216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 sz="1400">
                <a:solidFill>
                  <a:srgbClr val="575757"/>
                </a:solidFill>
              </a:defRPr>
            </a:lvl4pPr>
            <a:lvl5pPr marL="1800000" marR="0" indent="-216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 sz="1400"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 sz="900" i="1">
                <a:latin typeface="Arial"/>
                <a:ea typeface="+mn-ea"/>
              </a:rPr>
              <a:t>ROR - Comité de programme opérationnel 13 novembre 2018</a:t>
            </a:r>
            <a:endParaRPr lang="fr-FR" sz="900" i="1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433474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de la slide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7B68-C406-4B5C-B79D-A1CDE10CB8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6"/>
          </p:nvPr>
        </p:nvSpPr>
        <p:spPr>
          <a:xfrm>
            <a:off x="466727" y="1059658"/>
            <a:ext cx="3889375" cy="3402806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rgbClr val="575757"/>
                </a:solidFill>
              </a:defRPr>
            </a:lvl3pPr>
            <a:lvl4pPr>
              <a:defRPr>
                <a:solidFill>
                  <a:srgbClr val="575757"/>
                </a:solidFill>
              </a:defRPr>
            </a:lvl4pPr>
            <a:lvl5pPr>
              <a:defRPr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7"/>
          </p:nvPr>
        </p:nvSpPr>
        <p:spPr>
          <a:xfrm>
            <a:off x="4787903" y="1059658"/>
            <a:ext cx="3889375" cy="3402806"/>
          </a:xfrm>
        </p:spPr>
        <p:txBody>
          <a:bodyPr/>
          <a:lstStyle>
            <a:lvl1pPr marL="0" indent="0">
              <a:buNone/>
              <a:defRPr/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rgbClr val="575757"/>
                </a:solidFill>
              </a:defRPr>
            </a:lvl3pPr>
            <a:lvl4pPr>
              <a:defRPr>
                <a:solidFill>
                  <a:srgbClr val="575757"/>
                </a:solidFill>
              </a:defRPr>
            </a:lvl4pPr>
            <a:lvl5pPr>
              <a:defRPr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z="900" i="1">
                <a:latin typeface="Arial"/>
                <a:ea typeface="+mn-ea"/>
              </a:rPr>
              <a:t>ROR - Comité de programme opérationnel 13 novembre 2018</a:t>
            </a:r>
            <a:endParaRPr lang="fr-FR" sz="900" i="1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907822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:\0_Espace_Interne_DSTRAT\1_Travaux PMO_Qualité\2_MANAGEMENT_QUALITE\01-SMQ\03-GESTION DOCUMENTAIRE\04-CHANTIER GESTION DOC\Documentatation COM\PDG PPT\Page de fin_Standard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78141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de la slide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757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8"/>
          </p:nvPr>
        </p:nvSpPr>
        <p:spPr>
          <a:xfrm>
            <a:off x="466200" y="1061100"/>
            <a:ext cx="8211600" cy="3402000"/>
          </a:xfrm>
        </p:spPr>
        <p:txBody>
          <a:bodyPr>
            <a:noAutofit/>
          </a:bodyPr>
          <a:lstStyle>
            <a:lvl1pPr marL="0" indent="0">
              <a:buSzPct val="140000"/>
              <a:buFont typeface="Wingdings" panose="05000000000000000000" pitchFamily="2" charset="2"/>
              <a:buNone/>
              <a:defRPr sz="2400"/>
            </a:lvl1pPr>
            <a:lvl2pPr marL="719964" marR="0" indent="-285736" algn="l" defTabSz="914355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 sz="1800" baseline="0">
                <a:solidFill>
                  <a:schemeClr val="tx2"/>
                </a:solidFill>
              </a:defRPr>
            </a:lvl2pPr>
            <a:lvl3pPr marL="1079946" marR="0" indent="-251988" algn="l" defTabSz="914355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 sz="1600">
                <a:solidFill>
                  <a:srgbClr val="575757"/>
                </a:solidFill>
              </a:defRPr>
            </a:lvl3pPr>
            <a:lvl4pPr marL="1439928" marR="0" indent="-215990" algn="l" defTabSz="914355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 sz="1400">
                <a:solidFill>
                  <a:srgbClr val="575757"/>
                </a:solidFill>
              </a:defRPr>
            </a:lvl4pPr>
            <a:lvl5pPr marL="1799910" marR="0" indent="-215990" algn="l" defTabSz="914355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 sz="1400"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 sz="900" i="1">
                <a:latin typeface="Arial"/>
                <a:ea typeface="+mn-ea"/>
              </a:rPr>
              <a:t>ROR - Comité de programme opérationnel 13 novembre 2018</a:t>
            </a:r>
            <a:endParaRPr lang="fr-FR" sz="900" i="1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526671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480" y="248616"/>
            <a:ext cx="7152678" cy="662201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25131"/>
            <a:ext cx="8572560" cy="3469492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651" y="4867020"/>
            <a:ext cx="6625625" cy="135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ROR - Comité de programme opérationnel 13 novembre 2018</a:t>
            </a: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DF4F-0C7A-4797-9E0D-4375B2A65CBB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3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garde_Exter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:\0_Espace_Interne_DSTRAT\1_Travaux PMO_Qualité\2_MANAGEMENT_QUALITE\01-SMQ\03-GESTION DOCUMENTAIRE\04-CHANTIER GESTION DOC\Documentatation COM\PDG PPT\Photo PPT_169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598"/>
            <a:ext cx="9151593" cy="5147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539552" y="1329612"/>
            <a:ext cx="8064896" cy="3186354"/>
          </a:xfrm>
          <a:prstGeom prst="rect">
            <a:avLst/>
          </a:prstGeom>
          <a:solidFill>
            <a:srgbClr val="1269B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 hasCustomPrompt="1"/>
          </p:nvPr>
        </p:nvSpPr>
        <p:spPr>
          <a:xfrm>
            <a:off x="683568" y="1599643"/>
            <a:ext cx="7776864" cy="1100696"/>
          </a:xfrm>
        </p:spPr>
        <p:txBody>
          <a:bodyPr>
            <a:noAutofit/>
          </a:bodyPr>
          <a:lstStyle>
            <a:lvl1pPr algn="ctr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fr-FR" dirty="0"/>
              <a:t>Titre de la présentation</a:t>
            </a: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2159732" y="1599642"/>
            <a:ext cx="4824536" cy="0"/>
          </a:xfrm>
          <a:prstGeom prst="line">
            <a:avLst/>
          </a:prstGeom>
          <a:ln w="19050">
            <a:solidFill>
              <a:srgbClr val="389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>
            <a:off x="2159732" y="4239912"/>
            <a:ext cx="4824536" cy="0"/>
          </a:xfrm>
          <a:prstGeom prst="line">
            <a:avLst/>
          </a:prstGeom>
          <a:ln w="19050">
            <a:solidFill>
              <a:srgbClr val="389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6" name="Picture 2" descr="W:\0_Espace_Interne_DSTRAT\2_Travaux Communication\Communication_2017\Com_SI_Samu\_CHARTE SI-SAMU_2017\Logo_ASIP_Sante\Logo_ASIP_Sante_2016_HD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591" y="4615363"/>
            <a:ext cx="1146049" cy="42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34052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04172" y="2139702"/>
            <a:ext cx="9828000" cy="292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-2046"/>
            <a:ext cx="9144000" cy="6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14" hasCustomPrompt="1"/>
          </p:nvPr>
        </p:nvSpPr>
        <p:spPr>
          <a:xfrm>
            <a:off x="1907704" y="1167594"/>
            <a:ext cx="2736304" cy="2160240"/>
          </a:xfrm>
        </p:spPr>
        <p:txBody>
          <a:bodyPr numCol="1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buFontTx/>
              <a:buNone/>
              <a:defRPr lang="fr-FR" sz="1400" b="1" kern="1200" cap="none" baseline="0" smtClean="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Chapitre 1</a:t>
            </a:r>
          </a:p>
          <a:p>
            <a:pPr lvl="0"/>
            <a:r>
              <a:rPr lang="fr-FR" dirty="0"/>
              <a:t>Chapitre 2</a:t>
            </a:r>
          </a:p>
          <a:p>
            <a:pPr lvl="0"/>
            <a:r>
              <a:rPr lang="fr-FR" dirty="0"/>
              <a:t>Chapitre 3</a:t>
            </a:r>
          </a:p>
        </p:txBody>
      </p:sp>
      <p:sp>
        <p:nvSpPr>
          <p:cNvPr id="34" name="Titre 1"/>
          <p:cNvSpPr>
            <a:spLocks noGrp="1"/>
          </p:cNvSpPr>
          <p:nvPr>
            <p:ph type="ctrTitle" hasCustomPrompt="1"/>
          </p:nvPr>
        </p:nvSpPr>
        <p:spPr>
          <a:xfrm>
            <a:off x="1547310" y="411510"/>
            <a:ext cx="5400000" cy="504047"/>
          </a:xfrm>
        </p:spPr>
        <p:txBody>
          <a:bodyPr anchor="ctr" anchorCtr="0">
            <a:normAutofit/>
          </a:bodyPr>
          <a:lstStyle>
            <a:lvl1pPr>
              <a:lnSpc>
                <a:spcPts val="2700"/>
              </a:lnSpc>
              <a:defRPr sz="2500">
                <a:solidFill>
                  <a:srgbClr val="006AB2"/>
                </a:solidFill>
              </a:defRPr>
            </a:lvl1pPr>
          </a:lstStyle>
          <a:p>
            <a:r>
              <a:rPr lang="fr-FR" dirty="0"/>
              <a:t>SOMMAIRE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 flipV="1">
            <a:off x="1331640" y="411558"/>
            <a:ext cx="0" cy="504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pied de page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>
                <a:latin typeface="Arial"/>
                <a:ea typeface="+mn-ea"/>
              </a:rPr>
              <a:t>| Titre du document</a:t>
            </a:r>
            <a:endParaRPr lang="fr-FR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146655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04172" y="2139702"/>
            <a:ext cx="9828000" cy="2923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-2046"/>
            <a:ext cx="9144000" cy="6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7B68-C406-4B5C-B79D-A1CDE10CB8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ctrTitle" hasCustomPrompt="1"/>
          </p:nvPr>
        </p:nvSpPr>
        <p:spPr>
          <a:xfrm>
            <a:off x="3493134" y="681540"/>
            <a:ext cx="4708741" cy="972000"/>
          </a:xfrm>
        </p:spPr>
        <p:txBody>
          <a:bodyPr anchor="ctr" anchorCtr="0">
            <a:noAutofit/>
          </a:bodyPr>
          <a:lstStyle>
            <a:lvl1pPr>
              <a:lnSpc>
                <a:spcPts val="2700"/>
              </a:lnSpc>
              <a:defRPr sz="25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Titre du chapitre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574576"/>
            <a:ext cx="1100250" cy="1140965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>
                <a:latin typeface="Arial"/>
                <a:ea typeface="+mn-ea"/>
              </a:rPr>
              <a:t>| Titre du document</a:t>
            </a:r>
            <a:endParaRPr lang="fr-FR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0673688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de la slide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757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 sz="900" i="1" dirty="0">
                <a:latin typeface="Arial"/>
                <a:ea typeface="+mn-ea"/>
              </a:rPr>
              <a:t>| Titre du document</a:t>
            </a:r>
          </a:p>
        </p:txBody>
      </p:sp>
    </p:spTree>
    <p:extLst>
      <p:ext uri="{BB962C8B-B14F-4D97-AF65-F5344CB8AC3E}">
        <p14:creationId xmlns:p14="http://schemas.microsoft.com/office/powerpoint/2010/main" val="32883506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Titre de la slide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5757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8"/>
          </p:nvPr>
        </p:nvSpPr>
        <p:spPr>
          <a:xfrm>
            <a:off x="466200" y="1061100"/>
            <a:ext cx="8211600" cy="3402000"/>
          </a:xfrm>
        </p:spPr>
        <p:txBody>
          <a:bodyPr>
            <a:noAutofit/>
          </a:bodyPr>
          <a:lstStyle>
            <a:lvl1pPr marL="0" indent="0">
              <a:buSzPct val="140000"/>
              <a:buFont typeface="Wingdings" panose="05000000000000000000" pitchFamily="2" charset="2"/>
              <a:buNone/>
              <a:defRPr sz="2400"/>
            </a:lvl1pPr>
            <a:lvl2pPr marL="720000" marR="0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 sz="1800" baseline="0">
                <a:solidFill>
                  <a:schemeClr val="tx2"/>
                </a:solidFill>
              </a:defRPr>
            </a:lvl2pPr>
            <a:lvl3pPr marL="1080000" marR="0" indent="-252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 sz="1600">
                <a:solidFill>
                  <a:srgbClr val="575757"/>
                </a:solidFill>
              </a:defRPr>
            </a:lvl3pPr>
            <a:lvl4pPr marL="1440000" marR="0" indent="-216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 sz="1400">
                <a:solidFill>
                  <a:srgbClr val="575757"/>
                </a:solidFill>
              </a:defRPr>
            </a:lvl4pPr>
            <a:lvl5pPr marL="1800000" marR="0" indent="-216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 sz="1400"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 sz="900" i="1" dirty="0">
                <a:latin typeface="Arial"/>
                <a:ea typeface="+mn-ea"/>
              </a:rPr>
              <a:t>| Titre du document</a:t>
            </a:r>
          </a:p>
        </p:txBody>
      </p:sp>
    </p:spTree>
    <p:extLst>
      <p:ext uri="{BB962C8B-B14F-4D97-AF65-F5344CB8AC3E}">
        <p14:creationId xmlns:p14="http://schemas.microsoft.com/office/powerpoint/2010/main" val="352343759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Titre de la slide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7B68-C406-4B5C-B79D-A1CDE10CB8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6"/>
          </p:nvPr>
        </p:nvSpPr>
        <p:spPr>
          <a:xfrm>
            <a:off x="466727" y="1059658"/>
            <a:ext cx="3889375" cy="3402806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rgbClr val="575757"/>
                </a:solidFill>
              </a:defRPr>
            </a:lvl3pPr>
            <a:lvl4pPr>
              <a:defRPr>
                <a:solidFill>
                  <a:srgbClr val="575757"/>
                </a:solidFill>
              </a:defRPr>
            </a:lvl4pPr>
            <a:lvl5pPr>
              <a:defRPr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7"/>
          </p:nvPr>
        </p:nvSpPr>
        <p:spPr>
          <a:xfrm>
            <a:off x="4787903" y="1059658"/>
            <a:ext cx="3889375" cy="3402806"/>
          </a:xfrm>
        </p:spPr>
        <p:txBody>
          <a:bodyPr/>
          <a:lstStyle>
            <a:lvl1pPr marL="0" indent="0">
              <a:buNone/>
              <a:defRPr/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rgbClr val="575757"/>
                </a:solidFill>
              </a:defRPr>
            </a:lvl3pPr>
            <a:lvl4pPr>
              <a:defRPr>
                <a:solidFill>
                  <a:srgbClr val="575757"/>
                </a:solidFill>
              </a:defRPr>
            </a:lvl4pPr>
            <a:lvl5pPr>
              <a:defRPr>
                <a:solidFill>
                  <a:srgbClr val="575757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 sz="900" i="1">
                <a:latin typeface="Arial"/>
                <a:ea typeface="+mn-ea"/>
              </a:rPr>
              <a:t>| Titre du document</a:t>
            </a:r>
            <a:endParaRPr lang="fr-FR" sz="900" i="1" dirty="0"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751106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:\0_Espace_Interne_DSTRAT\1_Travaux PMO_Qualité\2_MANAGEMENT_QUALITE\01-SMQ\03-GESTION DOCUMENTAIRE\04-CHANTIER GESTION DOC\Documentatation COM\PDG PPT\Page de fin_Standard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390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garde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ocara\Desktop\04-CHANTIER GESTION DOC\Documentatation COM\PDG PPT\Page de garde_Standard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88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62175" y="483518"/>
            <a:ext cx="5472000" cy="1032495"/>
          </a:xfrm>
        </p:spPr>
        <p:txBody>
          <a:bodyPr anchor="ctr" anchorCtr="0">
            <a:noAutofit/>
          </a:bodyPr>
          <a:lstStyle>
            <a:lvl1pPr algn="ctr">
              <a:lnSpc>
                <a:spcPts val="2700"/>
              </a:lnSpc>
              <a:spcBef>
                <a:spcPts val="0"/>
              </a:spcBef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2159732" y="291520"/>
            <a:ext cx="4824536" cy="0"/>
          </a:xfrm>
          <a:prstGeom prst="line">
            <a:avLst/>
          </a:prstGeom>
          <a:ln w="19050">
            <a:solidFill>
              <a:srgbClr val="389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 userDrawn="1"/>
        </p:nvCxnSpPr>
        <p:spPr>
          <a:xfrm>
            <a:off x="2159732" y="2427734"/>
            <a:ext cx="4824536" cy="0"/>
          </a:xfrm>
          <a:prstGeom prst="line">
            <a:avLst/>
          </a:prstGeom>
          <a:ln w="19050">
            <a:solidFill>
              <a:srgbClr val="389FD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1864270" y="1635646"/>
            <a:ext cx="5472000" cy="664418"/>
          </a:xfrm>
        </p:spPr>
        <p:txBody>
          <a:bodyPr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Cliquer pour ajouter un sous-titre</a:t>
            </a:r>
          </a:p>
        </p:txBody>
      </p:sp>
      <p:pic>
        <p:nvPicPr>
          <p:cNvPr id="11" name="Picture 2" descr="W:\0_Espace_Interne_DSTRAT\2_Travaux Communication\Communication_2017\Com_SI_Samu\_CHARTE SI-SAMU_2017\Logo_ASIP_Sante\Logo_ASIP_Sante_2016_HD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591" y="4615363"/>
            <a:ext cx="1146049" cy="42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04271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88" y="-2046"/>
            <a:ext cx="9144000" cy="681038"/>
          </a:xfrm>
          <a:prstGeom prst="rect">
            <a:avLst/>
          </a:prstGeom>
          <a:gradFill flip="none" rotWithShape="1">
            <a:gsLst>
              <a:gs pos="0">
                <a:srgbClr val="003C6E"/>
              </a:gs>
              <a:gs pos="50000">
                <a:srgbClr val="005AA0"/>
              </a:gs>
              <a:gs pos="100000">
                <a:srgbClr val="006DBF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6726" y="1059657"/>
            <a:ext cx="8210550" cy="34028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marL="7200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6AB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</a:t>
            </a:r>
          </a:p>
          <a:p>
            <a:pPr marL="1080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</a:t>
            </a:r>
          </a:p>
          <a:p>
            <a:pPr marL="1440000" marR="0" lvl="3" indent="-216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</a:t>
            </a:r>
          </a:p>
          <a:p>
            <a:pPr marL="1800000" marR="0" lvl="4" indent="-216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5142" y="4753522"/>
            <a:ext cx="287338" cy="27003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fr-FR" sz="900" i="1" kern="1200" smtClean="0">
                <a:solidFill>
                  <a:srgbClr val="575757"/>
                </a:solidFill>
                <a:latin typeface="Arial"/>
                <a:ea typeface="+mn-ea"/>
                <a:cs typeface="+mn-cs"/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3946" y="4746178"/>
            <a:ext cx="692648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i="1">
                <a:solidFill>
                  <a:srgbClr val="575757"/>
                </a:solidFill>
              </a:defRPr>
            </a:lvl1pPr>
          </a:lstStyle>
          <a:p>
            <a:r>
              <a:rPr lang="fr-FR">
                <a:latin typeface="Arial"/>
                <a:ea typeface="+mn-ea"/>
              </a:rPr>
              <a:t>| Titre du document</a:t>
            </a:r>
            <a:endParaRPr lang="fr-FR" dirty="0">
              <a:latin typeface="Arial"/>
              <a:ea typeface="+mn-ea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6727" y="87474"/>
            <a:ext cx="8209731" cy="540006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dirty="0"/>
              <a:t>Titre de la slide</a:t>
            </a:r>
          </a:p>
        </p:txBody>
      </p:sp>
      <p:pic>
        <p:nvPicPr>
          <p:cNvPr id="12" name="Picture 2" descr="W:\0_Espace_Interne_DSTRAT\2_Travaux Communication\Communication_2017\Com_SI_Samu\_CHARTE SI-SAMU_2017\Logo_ASIP_Sante\Logo_ASIP_Sante_2016_HD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591" y="4615363"/>
            <a:ext cx="1146049" cy="42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1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9" r:id="rId2"/>
    <p:sldLayoutId id="2147483686" r:id="rId3"/>
    <p:sldLayoutId id="2147483694" r:id="rId4"/>
    <p:sldLayoutId id="2147483696" r:id="rId5"/>
    <p:sldLayoutId id="2147483688" r:id="rId6"/>
    <p:sldLayoutId id="2147483689" r:id="rId7"/>
    <p:sldLayoutId id="2147483695" r:id="rId8"/>
  </p:sldLayoutIdLst>
  <p:transition>
    <p:fade/>
  </p:transition>
  <p:hf hdr="0" dt="0"/>
  <p:txStyles>
    <p:titleStyle>
      <a:lvl1pPr algn="l" defTabSz="914400" rtl="0" eaLnBrk="1" latinLnBrk="0" hangingPunct="1">
        <a:lnSpc>
          <a:spcPts val="2200"/>
        </a:lnSpc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 typeface="Wingdings" panose="05000000000000000000" pitchFamily="2" charset="2"/>
        <a:buNone/>
        <a:tabLst/>
        <a:defRPr sz="2400" b="1" kern="1200" cap="none" baseline="0">
          <a:solidFill>
            <a:schemeClr val="tx2"/>
          </a:solidFill>
          <a:latin typeface="+mn-lt"/>
          <a:ea typeface="+mn-ea"/>
          <a:cs typeface="+mn-cs"/>
        </a:defRPr>
      </a:lvl1pPr>
      <a:lvl2pPr marL="720000" marR="0" indent="-285750" algn="l" defTabSz="914400" rtl="0" eaLnBrk="1" fontAlgn="auto" latinLnBrk="0" hangingPunct="1">
        <a:lnSpc>
          <a:spcPct val="100000"/>
        </a:lnSpc>
        <a:spcBef>
          <a:spcPts val="900"/>
        </a:spcBef>
        <a:spcAft>
          <a:spcPts val="0"/>
        </a:spcAft>
        <a:buClr>
          <a:srgbClr val="006AB2"/>
        </a:buClr>
        <a:buSzPct val="100000"/>
        <a:buFont typeface="Wingdings 3" panose="05040102010807070707" pitchFamily="18" charset="2"/>
        <a:buChar char="u"/>
        <a:tabLst/>
        <a:defRPr sz="1800" b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80000" marR="0" indent="-2520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Tx/>
        <a:buFont typeface="Webdings" panose="05030102010509060703" pitchFamily="18" charset="2"/>
        <a:buChar char="&lt;"/>
        <a:tabLst/>
        <a:defRPr lang="fr-FR" sz="1600" kern="1200" baseline="0">
          <a:solidFill>
            <a:srgbClr val="575757"/>
          </a:solidFill>
          <a:latin typeface="+mn-lt"/>
          <a:ea typeface="+mn-ea"/>
          <a:cs typeface="+mn-cs"/>
        </a:defRPr>
      </a:lvl3pPr>
      <a:lvl4pPr marL="1440000" marR="0" indent="-2160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Pct val="130000"/>
        <a:buFont typeface="Arial" panose="020B0604020202020204" pitchFamily="34" charset="0"/>
        <a:buChar char="•"/>
        <a:tabLst/>
        <a:defRPr lang="fr-FR" sz="1600" kern="1200">
          <a:solidFill>
            <a:srgbClr val="575757"/>
          </a:solidFill>
          <a:latin typeface="+mn-lt"/>
          <a:ea typeface="+mn-ea"/>
          <a:cs typeface="+mn-cs"/>
        </a:defRPr>
      </a:lvl4pPr>
      <a:lvl5pPr marL="1800000" marR="0" indent="-216000" algn="l" defTabSz="914400" rtl="0" eaLnBrk="1" fontAlgn="auto" latinLnBrk="0" hangingPunct="1">
        <a:lnSpc>
          <a:spcPct val="100000"/>
        </a:lnSpc>
        <a:spcBef>
          <a:spcPts val="200"/>
        </a:spcBef>
        <a:spcAft>
          <a:spcPts val="0"/>
        </a:spcAft>
        <a:buClrTx/>
        <a:buSzPct val="110000"/>
        <a:buFont typeface="Arial" pitchFamily="34" charset="0"/>
        <a:buChar char="•"/>
        <a:tabLst/>
        <a:defRPr lang="fr-FR" sz="1400" kern="1200">
          <a:solidFill>
            <a:srgbClr val="5757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88" y="-2046"/>
            <a:ext cx="9144000" cy="681038"/>
          </a:xfrm>
          <a:prstGeom prst="rect">
            <a:avLst/>
          </a:prstGeom>
          <a:gradFill flip="none" rotWithShape="1">
            <a:gsLst>
              <a:gs pos="0">
                <a:srgbClr val="003C6E"/>
              </a:gs>
              <a:gs pos="50000">
                <a:srgbClr val="005AA0"/>
              </a:gs>
              <a:gs pos="100000">
                <a:srgbClr val="006DBF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6726" y="1059657"/>
            <a:ext cx="8210550" cy="34028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marL="720000" marR="0" lvl="1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6AB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</a:t>
            </a:r>
          </a:p>
          <a:p>
            <a:pPr marL="1080000" marR="0" lvl="2" indent="-252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</a:t>
            </a:r>
          </a:p>
          <a:p>
            <a:pPr marL="1440000" marR="0" lvl="3" indent="-216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</a:t>
            </a:r>
          </a:p>
          <a:p>
            <a:pPr marL="1800000" marR="0" lvl="4" indent="-216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5142" y="4753522"/>
            <a:ext cx="287338" cy="27003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fr-FR" sz="900" i="1" kern="1200" smtClean="0">
                <a:solidFill>
                  <a:srgbClr val="575757"/>
                </a:solidFill>
                <a:latin typeface="Arial"/>
                <a:ea typeface="+mn-ea"/>
                <a:cs typeface="+mn-cs"/>
              </a:defRPr>
            </a:lvl1pPr>
          </a:lstStyle>
          <a:p>
            <a:fld id="{646E7B68-C406-4B5C-B79D-A1CDE10CB85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33946" y="4746178"/>
            <a:ext cx="692648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i="1">
                <a:solidFill>
                  <a:srgbClr val="575757"/>
                </a:solidFill>
              </a:defRPr>
            </a:lvl1pPr>
          </a:lstStyle>
          <a:p>
            <a:r>
              <a:rPr lang="fr-FR">
                <a:latin typeface="Arial"/>
                <a:ea typeface="+mn-ea"/>
              </a:rPr>
              <a:t>ROR - Comité de programme opérationnel 13 novembre 2018</a:t>
            </a:r>
            <a:endParaRPr lang="fr-FR" dirty="0">
              <a:latin typeface="Arial"/>
              <a:ea typeface="+mn-ea"/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6727" y="87474"/>
            <a:ext cx="8209731" cy="540006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fr-FR" dirty="0"/>
              <a:t>Titre de la slide</a:t>
            </a:r>
          </a:p>
        </p:txBody>
      </p:sp>
      <p:pic>
        <p:nvPicPr>
          <p:cNvPr id="12" name="Picture 2" descr="W:\0_Espace_Interne_DSTRAT\2_Travaux Communication\Communication_2017\Com_SI_Samu\_CHARTE SI-SAMU_2017\Logo_ASIP_Sante\Logo_ASIP_Sante_2016_HD.pn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591" y="4615363"/>
            <a:ext cx="1146049" cy="42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90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0" r:id="rId9"/>
    <p:sldLayoutId id="2147483711" r:id="rId10"/>
  </p:sldLayoutIdLst>
  <p:transition>
    <p:fade/>
  </p:transition>
  <p:hf hdr="0" dt="0"/>
  <p:txStyles>
    <p:titleStyle>
      <a:lvl1pPr algn="l" defTabSz="914400" rtl="0" eaLnBrk="1" latinLnBrk="0" hangingPunct="1">
        <a:lnSpc>
          <a:spcPts val="2200"/>
        </a:lnSpc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1800"/>
        </a:spcBef>
        <a:spcAft>
          <a:spcPts val="0"/>
        </a:spcAft>
        <a:buClrTx/>
        <a:buSzPct val="100000"/>
        <a:buFont typeface="Wingdings" panose="05000000000000000000" pitchFamily="2" charset="2"/>
        <a:buNone/>
        <a:tabLst/>
        <a:defRPr sz="2400" b="1" kern="1200" cap="none" baseline="0">
          <a:solidFill>
            <a:schemeClr val="tx2"/>
          </a:solidFill>
          <a:latin typeface="+mn-lt"/>
          <a:ea typeface="+mn-ea"/>
          <a:cs typeface="+mn-cs"/>
        </a:defRPr>
      </a:lvl1pPr>
      <a:lvl2pPr marL="720000" marR="0" indent="-285750" algn="l" defTabSz="914400" rtl="0" eaLnBrk="1" fontAlgn="auto" latinLnBrk="0" hangingPunct="1">
        <a:lnSpc>
          <a:spcPct val="100000"/>
        </a:lnSpc>
        <a:spcBef>
          <a:spcPts val="900"/>
        </a:spcBef>
        <a:spcAft>
          <a:spcPts val="0"/>
        </a:spcAft>
        <a:buClr>
          <a:srgbClr val="006AB2"/>
        </a:buClr>
        <a:buSzPct val="100000"/>
        <a:buFont typeface="Wingdings 3" panose="05040102010807070707" pitchFamily="18" charset="2"/>
        <a:buChar char="u"/>
        <a:tabLst/>
        <a:defRPr sz="1800" b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080000" marR="0" indent="-2520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Tx/>
        <a:buFont typeface="Webdings" panose="05030102010509060703" pitchFamily="18" charset="2"/>
        <a:buChar char="&lt;"/>
        <a:tabLst/>
        <a:defRPr lang="fr-FR" sz="1600" kern="1200" baseline="0">
          <a:solidFill>
            <a:srgbClr val="575757"/>
          </a:solidFill>
          <a:latin typeface="+mn-lt"/>
          <a:ea typeface="+mn-ea"/>
          <a:cs typeface="+mn-cs"/>
        </a:defRPr>
      </a:lvl3pPr>
      <a:lvl4pPr marL="1440000" marR="0" indent="-2160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Tx/>
        <a:buSzPct val="130000"/>
        <a:buFont typeface="Arial" panose="020B0604020202020204" pitchFamily="34" charset="0"/>
        <a:buChar char="•"/>
        <a:tabLst/>
        <a:defRPr lang="fr-FR" sz="1600" kern="1200">
          <a:solidFill>
            <a:srgbClr val="575757"/>
          </a:solidFill>
          <a:latin typeface="+mn-lt"/>
          <a:ea typeface="+mn-ea"/>
          <a:cs typeface="+mn-cs"/>
        </a:defRPr>
      </a:lvl4pPr>
      <a:lvl5pPr marL="1800000" marR="0" indent="-216000" algn="l" defTabSz="914400" rtl="0" eaLnBrk="1" fontAlgn="auto" latinLnBrk="0" hangingPunct="1">
        <a:lnSpc>
          <a:spcPct val="100000"/>
        </a:lnSpc>
        <a:spcBef>
          <a:spcPts val="200"/>
        </a:spcBef>
        <a:spcAft>
          <a:spcPts val="0"/>
        </a:spcAft>
        <a:buClrTx/>
        <a:buSzPct val="110000"/>
        <a:buFont typeface="Arial" pitchFamily="34" charset="0"/>
        <a:buChar char="•"/>
        <a:tabLst/>
        <a:defRPr lang="fr-FR" sz="1400" kern="1200">
          <a:solidFill>
            <a:srgbClr val="5757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9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3.xml"/><Relationship Id="rId7" Type="http://schemas.openxmlformats.org/officeDocument/2006/relationships/image" Target="../media/image8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8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1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Programme ROR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1907704" y="1491630"/>
            <a:ext cx="5472000" cy="664418"/>
          </a:xfrm>
        </p:spPr>
        <p:txBody>
          <a:bodyPr/>
          <a:lstStyle/>
          <a:p>
            <a:r>
              <a:rPr lang="fr-FR" dirty="0"/>
              <a:t>Déploiement des ROR au 31/03/2019</a:t>
            </a:r>
          </a:p>
        </p:txBody>
      </p:sp>
    </p:spTree>
    <p:extLst>
      <p:ext uri="{BB962C8B-B14F-4D97-AF65-F5344CB8AC3E}">
        <p14:creationId xmlns:p14="http://schemas.microsoft.com/office/powerpoint/2010/main" val="1721430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Suivi de peuplement à </a:t>
            </a:r>
            <a:r>
              <a:rPr lang="fr-FR"/>
              <a:t>fin mars 2019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7B68-C406-4B5C-B79D-A1CDE10CB85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ADBD56-C0F7-4BC7-BB3E-B5281634C895}"/>
              </a:ext>
            </a:extLst>
          </p:cNvPr>
          <p:cNvSpPr>
            <a:spLocks/>
          </p:cNvSpPr>
          <p:nvPr/>
        </p:nvSpPr>
        <p:spPr>
          <a:xfrm>
            <a:off x="466727" y="1148720"/>
            <a:ext cx="8281737" cy="2846060"/>
          </a:xfrm>
          <a:prstGeom prst="rect">
            <a:avLst/>
          </a:prstGeom>
          <a:ln>
            <a:noFill/>
          </a:ln>
        </p:spPr>
        <p:txBody>
          <a:bodyPr wrap="square" anchor="ctr">
            <a:noAutofit/>
          </a:bodyPr>
          <a:lstStyle/>
          <a:p>
            <a:pPr marL="262800" indent="-285750" algn="just"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</a:pPr>
            <a:r>
              <a:rPr lang="fr-FR" sz="1400" b="1" dirty="0">
                <a:solidFill>
                  <a:schemeClr val="tx2"/>
                </a:solidFill>
              </a:rPr>
              <a:t>Les indicateurs de suivi du peuplement des ROR sur le sanitaire sont diffusés à l’ensemble des régions et au secrétariat général dans le cadre du suivi de la mise en œuvre du socle commun des projets e-santé.</a:t>
            </a:r>
          </a:p>
          <a:p>
            <a:pPr marL="262800" indent="-285750" algn="just"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</a:pPr>
            <a:r>
              <a:rPr lang="fr-FR" sz="1400" b="1" dirty="0">
                <a:solidFill>
                  <a:schemeClr val="tx2"/>
                </a:solidFill>
              </a:rPr>
              <a:t>Depuis T3 2018, les régions sont invitées à préciser la liste des applications connectées à leur ROR. Ces éléments ont été consolidés et restitués aux régions et au Secrétariat Général à partir de l’enquête de peuplement T1 2019.</a:t>
            </a:r>
          </a:p>
          <a:p>
            <a:pPr marL="262800" indent="-285750" algn="just"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</a:pPr>
            <a:r>
              <a:rPr lang="fr-FR" sz="1400" b="1" dirty="0">
                <a:solidFill>
                  <a:schemeClr val="tx2"/>
                </a:solidFill>
              </a:rPr>
              <a:t>Depuis T4 2018, les régions fournissent les indicateurs de suivi du peuplement de l’offre PA-PH. Ces éléments seront consolidés et restitués aux régions et au Secrétariat Général à partir de l’enquête de peuplement T2 2019.</a:t>
            </a:r>
          </a:p>
        </p:txBody>
      </p:sp>
      <p:sp>
        <p:nvSpPr>
          <p:cNvPr id="6" name="Espace réservé du pied de page 20">
            <a:extLst>
              <a:ext uri="{FF2B5EF4-FFF2-40B4-BE49-F238E27FC236}">
                <a16:creationId xmlns:a16="http://schemas.microsoft.com/office/drawing/2014/main" id="{33E58220-AB20-4165-A26A-64D075017F7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1533946" y="4746178"/>
            <a:ext cx="6926486" cy="273844"/>
          </a:xfrm>
        </p:spPr>
        <p:txBody>
          <a:bodyPr/>
          <a:lstStyle/>
          <a:p>
            <a:r>
              <a:rPr lang="fr-FR" sz="900" i="1" dirty="0">
                <a:latin typeface="Arial"/>
                <a:ea typeface="+mn-ea"/>
              </a:rPr>
              <a:t>| Programme ROR – Déploiement des ROR au 31/03/2019</a:t>
            </a:r>
          </a:p>
        </p:txBody>
      </p:sp>
    </p:spTree>
    <p:extLst>
      <p:ext uri="{BB962C8B-B14F-4D97-AF65-F5344CB8AC3E}">
        <p14:creationId xmlns:p14="http://schemas.microsoft.com/office/powerpoint/2010/main" val="68373334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E8959-95C8-4CF7-9477-18D2C4178E5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Suivi de peuplement à fin mars 2019 : bilan global du périmètre sanitaire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1257430-6895-4114-8A55-844608C2B24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6E7B68-C406-4B5C-B79D-A1CDE10CB85D}" type="slidenum">
              <a:rPr kumimoji="0" lang="fr-FR" sz="900" b="0" i="1" u="none" strike="noStrike" kern="1200" cap="none" spc="0" normalizeH="0" baseline="0" noProof="0" smtClean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900" b="0" i="1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Espace réservé du pied de page 20">
            <a:extLst>
              <a:ext uri="{FF2B5EF4-FFF2-40B4-BE49-F238E27FC236}">
                <a16:creationId xmlns:a16="http://schemas.microsoft.com/office/drawing/2014/main" id="{472DA613-34B9-4DBD-9684-355C9E20E58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1533946" y="4746178"/>
            <a:ext cx="6926486" cy="273844"/>
          </a:xfrm>
        </p:spPr>
        <p:txBody>
          <a:bodyPr/>
          <a:lstStyle/>
          <a:p>
            <a:r>
              <a:rPr lang="fr-FR" sz="900" i="1" dirty="0">
                <a:latin typeface="Arial"/>
                <a:ea typeface="+mn-ea"/>
              </a:rPr>
              <a:t>| Programme ROR – Déploiement des ROR au 31/03/2019</a:t>
            </a:r>
          </a:p>
        </p:txBody>
      </p:sp>
      <p:sp>
        <p:nvSpPr>
          <p:cNvPr id="8" name="Espace réservé du contenu 4">
            <a:extLst>
              <a:ext uri="{FF2B5EF4-FFF2-40B4-BE49-F238E27FC236}">
                <a16:creationId xmlns:a16="http://schemas.microsoft.com/office/drawing/2014/main" id="{2A2E2336-72F7-49D3-9B3A-5589213D0B81}"/>
              </a:ext>
            </a:extLst>
          </p:cNvPr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395536" y="771550"/>
            <a:ext cx="8352928" cy="360040"/>
          </a:xfrm>
        </p:spPr>
        <p:txBody>
          <a:bodyPr vert="horz" lIns="0" tIns="0" rIns="0" bIns="0" rtlCol="0">
            <a:noAutofit/>
          </a:bodyPr>
          <a:lstStyle/>
          <a:p>
            <a:pPr marL="33750" lvl="2" indent="0" algn="ctr" fontAlgn="base">
              <a:lnSpc>
                <a:spcPct val="110000"/>
              </a:lnSpc>
              <a:spcBef>
                <a:spcPts val="1800"/>
              </a:spcBef>
              <a:buSzPct val="100000"/>
              <a:buNone/>
            </a:pPr>
            <a:r>
              <a:rPr lang="fr-FR" b="1" dirty="0">
                <a:solidFill>
                  <a:schemeClr val="tx2"/>
                </a:solidFill>
                <a:latin typeface="+mj-lt"/>
              </a:rPr>
              <a:t>Toutes les régions ont transmis leur suivi de peuplement </a:t>
            </a:r>
          </a:p>
          <a:p>
            <a:pPr marL="434250" lvl="1" indent="0" algn="ctr">
              <a:buNone/>
            </a:pPr>
            <a:endParaRPr lang="fr-FR" sz="1200" dirty="0">
              <a:latin typeface="+mj-lt"/>
            </a:endParaRPr>
          </a:p>
          <a:p>
            <a:pPr marL="828000" lvl="2" indent="0" algn="ctr" fontAlgn="base">
              <a:lnSpc>
                <a:spcPct val="110000"/>
              </a:lnSpc>
              <a:buNone/>
            </a:pPr>
            <a:endParaRPr lang="fr-FR" sz="1200" dirty="0">
              <a:latin typeface="+mj-lt"/>
            </a:endParaRPr>
          </a:p>
          <a:p>
            <a:pPr marL="794250" lvl="1" indent="0" algn="ctr" fontAlgn="base">
              <a:lnSpc>
                <a:spcPct val="110000"/>
              </a:lnSpc>
              <a:buNone/>
            </a:pPr>
            <a:r>
              <a:rPr lang="fr-FR" sz="1200" dirty="0">
                <a:latin typeface="+mj-lt"/>
              </a:rPr>
              <a:t> </a:t>
            </a:r>
          </a:p>
          <a:p>
            <a:pPr marL="794250" lvl="1" indent="0" algn="ctr" fontAlgn="base">
              <a:lnSpc>
                <a:spcPct val="110000"/>
              </a:lnSpc>
              <a:buClr>
                <a:srgbClr val="3D5F8A"/>
              </a:buClr>
              <a:buNone/>
            </a:pPr>
            <a:endParaRPr lang="fr-FR" dirty="0"/>
          </a:p>
        </p:txBody>
      </p:sp>
      <p:sp>
        <p:nvSpPr>
          <p:cNvPr id="9" name="Espace réservé du contenu 4">
            <a:extLst>
              <a:ext uri="{FF2B5EF4-FFF2-40B4-BE49-F238E27FC236}">
                <a16:creationId xmlns:a16="http://schemas.microsoft.com/office/drawing/2014/main" id="{2A2E2336-72F7-49D3-9B3A-5589213D0B81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11136" y="1924522"/>
            <a:ext cx="3816424" cy="23042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40000"/>
              <a:buFont typeface="Wingdings" panose="05000000000000000000" pitchFamily="2" charset="2"/>
              <a:buNone/>
              <a:tabLst/>
              <a:defRPr sz="24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000" marR="0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80000" marR="0" indent="-252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 lang="fr-FR" sz="1600" kern="1200" baseline="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3pPr>
            <a:lvl4pPr marL="1440000" marR="0" indent="-216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 lang="fr-FR" sz="1400" kern="120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4pPr>
            <a:lvl5pPr marL="1800000" marR="0" indent="-216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 lang="fr-FR" sz="1400" kern="120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lvl="1" indent="-266700" algn="just" fontAlgn="base"/>
            <a:r>
              <a:rPr lang="fr-FR" sz="1200" dirty="0">
                <a:latin typeface="+mj-lt"/>
              </a:rPr>
              <a:t>Une progression nationale au 1er trimestre 2019 de 8% </a:t>
            </a:r>
          </a:p>
          <a:p>
            <a:pPr marL="895350" lvl="2" indent="-266700" algn="just" fontAlgn="base"/>
            <a:r>
              <a:rPr lang="fr-FR" sz="1000" dirty="0">
                <a:latin typeface="+mj-lt"/>
              </a:rPr>
              <a:t>8 régions ont une progression du peuplement sur tous les champs d’activité, </a:t>
            </a:r>
          </a:p>
          <a:p>
            <a:pPr marL="895350" lvl="2" indent="-266700" algn="just" fontAlgn="base"/>
            <a:r>
              <a:rPr lang="fr-FR" sz="1000" dirty="0">
                <a:latin typeface="+mj-lt"/>
              </a:rPr>
              <a:t>Cette progression est supérieure à 10% pour 4 région</a:t>
            </a:r>
          </a:p>
          <a:p>
            <a:pPr marL="447675" lvl="1" indent="-266700" algn="just" fontAlgn="base"/>
            <a:r>
              <a:rPr lang="fr-FR" sz="1200" dirty="0">
                <a:latin typeface="+mj-lt"/>
              </a:rPr>
              <a:t>Etat à fin mars 2019</a:t>
            </a:r>
          </a:p>
          <a:p>
            <a:pPr marL="895350" lvl="2" indent="-266700" algn="just" fontAlgn="base"/>
            <a:r>
              <a:rPr lang="fr-FR" sz="1000" dirty="0">
                <a:latin typeface="+mj-lt"/>
              </a:rPr>
              <a:t>8</a:t>
            </a:r>
            <a:r>
              <a:rPr lang="fr-FR" sz="1000">
                <a:latin typeface="+mj-lt"/>
              </a:rPr>
              <a:t> </a:t>
            </a:r>
            <a:r>
              <a:rPr lang="fr-FR" sz="1000" dirty="0">
                <a:latin typeface="+mj-lt"/>
              </a:rPr>
              <a:t>régions sont à 100% de peuplement sur le sanitaire </a:t>
            </a:r>
          </a:p>
          <a:p>
            <a:pPr marL="895350" lvl="2" indent="-266700" algn="just" fontAlgn="base"/>
            <a:r>
              <a:rPr lang="fr-FR" sz="1000" dirty="0">
                <a:latin typeface="+mj-lt"/>
              </a:rPr>
              <a:t>14 régions à plus de 75%</a:t>
            </a:r>
          </a:p>
          <a:p>
            <a:pPr marL="990600" lvl="2" indent="-276225" algn="just" fontAlgn="base"/>
            <a:endParaRPr lang="fr-FR" sz="1000" dirty="0">
              <a:latin typeface="+mj-lt"/>
            </a:endParaRPr>
          </a:p>
        </p:txBody>
      </p:sp>
      <p:sp>
        <p:nvSpPr>
          <p:cNvPr id="10" name="Espace réservé du contenu 4">
            <a:extLst>
              <a:ext uri="{FF2B5EF4-FFF2-40B4-BE49-F238E27FC236}">
                <a16:creationId xmlns:a16="http://schemas.microsoft.com/office/drawing/2014/main" id="{2A2E2336-72F7-49D3-9B3A-5589213D0B81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16016" y="1929433"/>
            <a:ext cx="3816000" cy="22264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40000"/>
              <a:buFont typeface="Wingdings" panose="05000000000000000000" pitchFamily="2" charset="2"/>
              <a:buNone/>
              <a:tabLst/>
              <a:defRPr sz="24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000" marR="0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80000" marR="0" indent="-252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 lang="fr-FR" sz="1600" kern="1200" baseline="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3pPr>
            <a:lvl4pPr marL="1440000" marR="0" indent="-216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 lang="fr-FR" sz="1400" kern="120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4pPr>
            <a:lvl5pPr marL="1800000" marR="0" indent="-216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 lang="fr-FR" sz="1400" kern="120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lvl="1" indent="-266700" algn="just" fontAlgn="base"/>
            <a:r>
              <a:rPr lang="fr-FR" sz="1200" dirty="0">
                <a:latin typeface="+mj-lt"/>
              </a:rPr>
              <a:t>Une progression nationale au 1er trimestre 2019 de 3%</a:t>
            </a:r>
          </a:p>
          <a:p>
            <a:pPr marL="895350" lvl="2" indent="-266700" algn="just" fontAlgn="base"/>
            <a:r>
              <a:rPr lang="fr-FR" sz="1000" dirty="0">
                <a:latin typeface="+mj-lt"/>
              </a:rPr>
              <a:t>6 régions ont une progression de la qualité du peuplement sur tous les champs d’activité, </a:t>
            </a:r>
          </a:p>
          <a:p>
            <a:pPr marL="895350" lvl="2" indent="-266700" algn="just" fontAlgn="base"/>
            <a:r>
              <a:rPr lang="fr-FR" sz="1000" dirty="0">
                <a:latin typeface="+mj-lt"/>
              </a:rPr>
              <a:t>Cette progression est supérieure à 10% pour 3 régions</a:t>
            </a:r>
          </a:p>
          <a:p>
            <a:pPr marL="447675" lvl="1" indent="-266700" algn="just" fontAlgn="base"/>
            <a:r>
              <a:rPr lang="fr-FR" sz="1200" dirty="0">
                <a:latin typeface="+mj-lt"/>
              </a:rPr>
              <a:t>Etat à fin mars 2019</a:t>
            </a:r>
          </a:p>
          <a:p>
            <a:pPr marL="895350" lvl="2" indent="-266700" algn="just" fontAlgn="base"/>
            <a:r>
              <a:rPr lang="fr-FR" sz="1000" dirty="0">
                <a:latin typeface="+mj-lt"/>
              </a:rPr>
              <a:t>1 région est à 100% de qualité de peuplement </a:t>
            </a:r>
          </a:p>
          <a:p>
            <a:pPr marL="895350" lvl="2" indent="-266700" algn="just" fontAlgn="base"/>
            <a:r>
              <a:rPr lang="fr-FR" sz="1000" dirty="0">
                <a:latin typeface="+mj-lt"/>
              </a:rPr>
              <a:t>10 régions ont plus de 75% de leur offre sanitaire peuplée en respectant les critères de qualité</a:t>
            </a:r>
          </a:p>
          <a:p>
            <a:pPr marL="895350" lvl="2" indent="-266700" algn="just" fontAlgn="base"/>
            <a:endParaRPr lang="fr-FR" sz="1000" dirty="0">
              <a:latin typeface="+mj-lt"/>
            </a:endParaRPr>
          </a:p>
        </p:txBody>
      </p:sp>
      <p:sp>
        <p:nvSpPr>
          <p:cNvPr id="11" name="ZoneTexte 10"/>
          <p:cNvSpPr txBox="1"/>
          <p:nvPr>
            <p:custDataLst>
              <p:tags r:id="rId6"/>
            </p:custDataLst>
          </p:nvPr>
        </p:nvSpPr>
        <p:spPr>
          <a:xfrm>
            <a:off x="611560" y="1335485"/>
            <a:ext cx="3816424" cy="504056"/>
          </a:xfrm>
          <a:prstGeom prst="rect">
            <a:avLst/>
          </a:prstGeom>
          <a:solidFill>
            <a:schemeClr val="tx2"/>
          </a:solidFill>
        </p:spPr>
        <p:txBody>
          <a:bodyPr wrap="square" lIns="72000" tIns="108000" rIns="72000" bIns="108000" rtlCol="0" anchor="ctr" anchorCtr="0">
            <a:noAutofit/>
          </a:bodyPr>
          <a:lstStyle/>
          <a:p>
            <a:pPr marL="0" lvl="2" algn="ctr"/>
            <a:r>
              <a:rPr lang="fr-FR" sz="1200" b="1" dirty="0">
                <a:solidFill>
                  <a:schemeClr val="bg1"/>
                </a:solidFill>
              </a:rPr>
              <a:t>Peuplement sanitaire</a:t>
            </a:r>
          </a:p>
          <a:p>
            <a:pPr marL="0" lvl="2" algn="ctr"/>
            <a:r>
              <a:rPr lang="fr-FR" sz="1200" b="1" dirty="0">
                <a:solidFill>
                  <a:schemeClr val="bg1"/>
                </a:solidFill>
              </a:rPr>
              <a:t>(% des EG peuplées ou en cours de peuplement)</a:t>
            </a:r>
          </a:p>
        </p:txBody>
      </p:sp>
      <p:sp>
        <p:nvSpPr>
          <p:cNvPr id="12" name="ZoneTexte 11"/>
          <p:cNvSpPr txBox="1"/>
          <p:nvPr>
            <p:custDataLst>
              <p:tags r:id="rId7"/>
            </p:custDataLst>
          </p:nvPr>
        </p:nvSpPr>
        <p:spPr>
          <a:xfrm>
            <a:off x="4716016" y="1340396"/>
            <a:ext cx="3816000" cy="504056"/>
          </a:xfrm>
          <a:prstGeom prst="rect">
            <a:avLst/>
          </a:prstGeom>
          <a:solidFill>
            <a:schemeClr val="tx2"/>
          </a:solidFill>
        </p:spPr>
        <p:txBody>
          <a:bodyPr wrap="square" lIns="72000" tIns="108000" rIns="72000" bIns="108000" rtlCol="0" anchor="ctr" anchorCtr="0">
            <a:noAutofit/>
          </a:bodyPr>
          <a:lstStyle>
            <a:defPPr>
              <a:defRPr lang="fr-FR"/>
            </a:defPPr>
            <a:lvl3pPr marL="0" lvl="2" algn="ctr">
              <a:defRPr sz="1200" b="1">
                <a:solidFill>
                  <a:schemeClr val="bg1"/>
                </a:solidFill>
              </a:defRPr>
            </a:lvl3pPr>
          </a:lstStyle>
          <a:p>
            <a:pPr algn="ctr"/>
            <a:r>
              <a:rPr lang="fr-FR" sz="1200" b="1" dirty="0">
                <a:solidFill>
                  <a:schemeClr val="bg1"/>
                </a:solidFill>
              </a:rPr>
              <a:t>Peuplement sanitaire finalisé 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(respectant les critères de qualité) </a:t>
            </a:r>
          </a:p>
        </p:txBody>
      </p:sp>
    </p:spTree>
    <p:extLst>
      <p:ext uri="{BB962C8B-B14F-4D97-AF65-F5344CB8AC3E}">
        <p14:creationId xmlns:p14="http://schemas.microsoft.com/office/powerpoint/2010/main" val="8158488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E8959-95C8-4CF7-9477-18D2C4178E5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/>
              <a:t>Suivi de peuplement à fin mars 2019 : établissements MCO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1257430-6895-4114-8A55-844608C2B24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6E7B68-C406-4B5C-B79D-A1CDE10CB85D}" type="slidenum">
              <a:rPr kumimoji="0" lang="fr-FR" sz="900" b="0" i="1" u="none" strike="noStrike" kern="1200" cap="none" spc="0" normalizeH="0" baseline="0" noProof="0" smtClean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900" b="0" i="1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space réservé du pied de page 20">
            <a:extLst>
              <a:ext uri="{FF2B5EF4-FFF2-40B4-BE49-F238E27FC236}">
                <a16:creationId xmlns:a16="http://schemas.microsoft.com/office/drawing/2014/main" id="{93E5310D-5218-48AE-92BB-08C14C43EFC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1533946" y="4746178"/>
            <a:ext cx="6926486" cy="273844"/>
          </a:xfrm>
        </p:spPr>
        <p:txBody>
          <a:bodyPr/>
          <a:lstStyle/>
          <a:p>
            <a:r>
              <a:rPr lang="fr-FR" sz="900" i="1" dirty="0">
                <a:latin typeface="Arial"/>
                <a:ea typeface="+mn-ea"/>
              </a:rPr>
              <a:t>| Programme ROR – Déploiement des ROR au 31/03/2019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4C69D25-E7F1-4239-B300-D2D5D8E0FA77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0" y="770400"/>
            <a:ext cx="3240000" cy="30060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A90C89C-C54F-455B-8179-E498A7AFAC94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249074" y="3706219"/>
            <a:ext cx="4645036" cy="112345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553D9C4-9D2F-4704-8DE8-2672FB5E85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0031" y="838165"/>
            <a:ext cx="3459600" cy="309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5428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E8959-95C8-4CF7-9477-18D2C4178E5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/>
              <a:t>Suivi de peuplement à fin mars 2019 : établissements MCO</a:t>
            </a:r>
            <a:endParaRPr lang="fr-FR" b="0" i="1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1257430-6895-4114-8A55-844608C2B24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6E7B68-C406-4B5C-B79D-A1CDE10CB85D}" type="slidenum">
              <a:rPr kumimoji="0" lang="fr-FR" sz="900" b="0" i="1" u="none" strike="noStrike" kern="1200" cap="none" spc="0" normalizeH="0" baseline="0" noProof="0" smtClean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900" b="0" i="1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9" name="Image 58">
            <a:extLst>
              <a:ext uri="{FF2B5EF4-FFF2-40B4-BE49-F238E27FC236}">
                <a16:creationId xmlns:a16="http://schemas.microsoft.com/office/drawing/2014/main" id="{432CBF2E-9060-41C0-8D74-B5D8041733B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4550621" y="3809946"/>
            <a:ext cx="4645036" cy="1123450"/>
          </a:xfrm>
          <a:prstGeom prst="rect">
            <a:avLst/>
          </a:prstGeom>
        </p:spPr>
      </p:pic>
      <p:sp>
        <p:nvSpPr>
          <p:cNvPr id="9" name="Espace réservé du pied de page 3">
            <a:extLst>
              <a:ext uri="{FF2B5EF4-FFF2-40B4-BE49-F238E27FC236}">
                <a16:creationId xmlns:a16="http://schemas.microsoft.com/office/drawing/2014/main" id="{6E676330-E56D-4908-85E8-9FD85844B1ED}"/>
              </a:ext>
            </a:extLst>
          </p:cNvPr>
          <p:cNvSpPr>
            <a:spLocks noGrp="1"/>
          </p:cNvSpPr>
          <p:nvPr>
            <p:ph type="ftr" sz="quarter" idx="19"/>
            <p:custDataLst>
              <p:tags r:id="rId4"/>
            </p:custDataLst>
          </p:nvPr>
        </p:nvSpPr>
        <p:spPr>
          <a:xfrm>
            <a:off x="1533946" y="4746178"/>
            <a:ext cx="6926486" cy="273844"/>
          </a:xfrm>
        </p:spPr>
        <p:txBody>
          <a:bodyPr/>
          <a:lstStyle/>
          <a:p>
            <a:r>
              <a:rPr lang="fr-FR" sz="900" i="1" dirty="0">
                <a:latin typeface="Arial"/>
                <a:ea typeface="+mn-ea"/>
              </a:rPr>
              <a:t>ROR - Comité de programme opérationnel 14 mai 2019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80DF996-A5BA-4405-B08F-70F69A429D4C}"/>
              </a:ext>
            </a:extLst>
          </p:cNvPr>
          <p:cNvPicPr preferRelativeResize="0"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540000" y="770400"/>
            <a:ext cx="3240000" cy="3006000"/>
          </a:xfrm>
          <a:prstGeom prst="rect">
            <a:avLst/>
          </a:prstGeom>
        </p:spPr>
      </p:pic>
      <p:sp>
        <p:nvSpPr>
          <p:cNvPr id="12" name="Espace réservé du contenu 4">
            <a:extLst>
              <a:ext uri="{FF2B5EF4-FFF2-40B4-BE49-F238E27FC236}">
                <a16:creationId xmlns:a16="http://schemas.microsoft.com/office/drawing/2014/main" id="{17076C9A-AC29-4FC7-BD14-7B4422EFA708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66727" y="3833258"/>
            <a:ext cx="3816424" cy="750806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40000"/>
              <a:buFont typeface="Wingdings" panose="05000000000000000000" pitchFamily="2" charset="2"/>
              <a:buNone/>
              <a:tabLst/>
              <a:defRPr sz="24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20000" marR="0" indent="-28575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6AB2"/>
              </a:buClr>
              <a:buSzPct val="100000"/>
              <a:buFont typeface="Wingdings 3" panose="05040102010807070707" pitchFamily="18" charset="2"/>
              <a:buChar char="u"/>
              <a:tabLst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80000" marR="0" indent="-252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Webdings" panose="05030102010509060703" pitchFamily="18" charset="2"/>
              <a:buChar char="&lt;"/>
              <a:tabLst/>
              <a:defRPr lang="fr-FR" sz="1600" kern="1200" baseline="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3pPr>
            <a:lvl4pPr marL="1440000" marR="0" indent="-2160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30000"/>
              <a:buFont typeface="Arial" panose="020B0604020202020204" pitchFamily="34" charset="0"/>
              <a:buChar char="•"/>
              <a:tabLst/>
              <a:defRPr lang="fr-FR" sz="1400" kern="120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4pPr>
            <a:lvl5pPr marL="1800000" marR="0" indent="-2160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10000"/>
              <a:buFont typeface="Arial" pitchFamily="34" charset="0"/>
              <a:buChar char="•"/>
              <a:tabLst/>
              <a:defRPr lang="fr-FR" sz="1400" kern="120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/>
              <a:t>Les régions Hauts de France et Auvergne Rhône Alpes ont récemment élargi le périmètre de peuplement MCO à de nouvelles structures (cendre de dialyse, USLD ou établissements autorisés pour le traitement de l’insuffisance rénale).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028BA4-79E0-4495-87DE-63C2FB9F8574}"/>
              </a:ext>
            </a:extLst>
          </p:cNvPr>
          <p:cNvSpPr/>
          <p:nvPr/>
        </p:nvSpPr>
        <p:spPr>
          <a:xfrm>
            <a:off x="529772" y="1170388"/>
            <a:ext cx="3236685" cy="1666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4FA4E0-6E29-490F-A08E-073B33DA0331}"/>
              </a:ext>
            </a:extLst>
          </p:cNvPr>
          <p:cNvSpPr/>
          <p:nvPr/>
        </p:nvSpPr>
        <p:spPr>
          <a:xfrm>
            <a:off x="531772" y="2283718"/>
            <a:ext cx="3236685" cy="1666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819A4E5-3C1A-4CB2-9BC3-25EA81527E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60031" y="838165"/>
            <a:ext cx="3459600" cy="309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0333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E8959-95C8-4CF7-9477-18D2C4178E5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/>
              <a:t>Suivi de peuplement à fin mars 2019 : établissements PSY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1257430-6895-4114-8A55-844608C2B24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6E7B68-C406-4B5C-B79D-A1CDE10CB85D}" type="slidenum">
              <a:rPr kumimoji="0" lang="fr-FR" sz="900" b="0" i="1" u="none" strike="noStrike" kern="1200" cap="none" spc="0" normalizeH="0" baseline="0" noProof="0" smtClean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900" b="0" i="1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Espace réservé du pied de page 20">
            <a:extLst>
              <a:ext uri="{FF2B5EF4-FFF2-40B4-BE49-F238E27FC236}">
                <a16:creationId xmlns:a16="http://schemas.microsoft.com/office/drawing/2014/main" id="{7C9C1CF4-1331-4826-8D37-C8BC78DACA5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1533946" y="4746178"/>
            <a:ext cx="6926486" cy="273844"/>
          </a:xfrm>
        </p:spPr>
        <p:txBody>
          <a:bodyPr/>
          <a:lstStyle/>
          <a:p>
            <a:r>
              <a:rPr lang="fr-FR" sz="900" i="1" dirty="0">
                <a:latin typeface="Arial"/>
                <a:ea typeface="+mn-ea"/>
              </a:rPr>
              <a:t>| Programme ROR – Déploiement des ROR au 31/03/2019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AC604935-76D6-4D6E-8BD3-5AC458FDE1F9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40000" y="770400"/>
            <a:ext cx="3240000" cy="3006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C02A0AB-2DF7-44D7-94C1-060C9FAE9462}"/>
              </a:ext>
            </a:extLst>
          </p:cNvPr>
          <p:cNvPicPr preferRelativeResize="0"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5032800" y="730800"/>
            <a:ext cx="3459600" cy="31932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0C49D67-5CCB-4245-9BB4-F0453351611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249074" y="3706219"/>
            <a:ext cx="4645036" cy="112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28833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E8959-95C8-4CF7-9477-18D2C4178E5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/>
              <a:t>Suivi de peuplement à fin mars 2019 : établissements SSR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1257430-6895-4114-8A55-844608C2B24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6E7B68-C406-4B5C-B79D-A1CDE10CB85D}" type="slidenum">
              <a:rPr kumimoji="0" lang="fr-FR" sz="900" b="0" i="1" u="none" strike="noStrike" kern="1200" cap="none" spc="0" normalizeH="0" baseline="0" noProof="0" smtClean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900" b="0" i="1" u="none" strike="noStrike" kern="1200" cap="none" spc="0" normalizeH="0" baseline="0" noProof="0" dirty="0">
              <a:ln>
                <a:noFill/>
              </a:ln>
              <a:solidFill>
                <a:srgbClr val="57575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Espace réservé du pied de page 20">
            <a:extLst>
              <a:ext uri="{FF2B5EF4-FFF2-40B4-BE49-F238E27FC236}">
                <a16:creationId xmlns:a16="http://schemas.microsoft.com/office/drawing/2014/main" id="{BE05D213-A281-4A15-9D29-10500C7E32F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1533946" y="4746178"/>
            <a:ext cx="6926486" cy="273844"/>
          </a:xfrm>
        </p:spPr>
        <p:txBody>
          <a:bodyPr/>
          <a:lstStyle/>
          <a:p>
            <a:r>
              <a:rPr lang="fr-FR" sz="900" i="1" dirty="0">
                <a:latin typeface="Arial"/>
                <a:ea typeface="+mn-ea"/>
              </a:rPr>
              <a:t>| Programme ROR – Déploiement des ROR au 31/03/2019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7F10C4E-BF64-4E4E-8A9F-348495D13F93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032800" y="730800"/>
            <a:ext cx="3459600" cy="31932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6A398E2E-647C-4C92-A0D3-6CC71E32610E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249074" y="3706219"/>
            <a:ext cx="4645036" cy="112345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0C796224-AF3D-4038-B0C0-8D2630E13163}"/>
              </a:ext>
            </a:extLst>
          </p:cNvPr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540000" y="770400"/>
            <a:ext cx="3240000" cy="30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930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2DF4F-0C7A-4797-9E0D-4375B2A65CBB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3BE8959-95C8-4CF7-9477-18D2C4178E5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6727" y="87474"/>
            <a:ext cx="8209731" cy="540006"/>
          </a:xfrm>
        </p:spPr>
        <p:txBody>
          <a:bodyPr>
            <a:normAutofit fontScale="90000"/>
          </a:bodyPr>
          <a:lstStyle/>
          <a:p>
            <a:r>
              <a:rPr lang="fr-FR" dirty="0"/>
              <a:t>Suivi de peuplement à fin mars 2019</a:t>
            </a:r>
            <a:br>
              <a:rPr lang="fr-FR" dirty="0"/>
            </a:br>
            <a:r>
              <a:rPr lang="fr-FR" b="0" i="1" dirty="0"/>
              <a:t>Applications connectés au ROR</a:t>
            </a:r>
            <a:r>
              <a:rPr lang="fr-FR" dirty="0"/>
              <a:t> </a:t>
            </a:r>
            <a:endParaRPr lang="fr-FR" b="0" i="1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13112FAB-743F-43CD-878D-2725B1ABE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88312"/>
              </p:ext>
            </p:extLst>
          </p:nvPr>
        </p:nvGraphicFramePr>
        <p:xfrm>
          <a:off x="157173" y="660097"/>
          <a:ext cx="8749380" cy="445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0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4553">
                  <a:extLst>
                    <a:ext uri="{9D8B030D-6E8A-4147-A177-3AD203B41FA5}">
                      <a16:colId xmlns:a16="http://schemas.microsoft.com/office/drawing/2014/main" val="3157246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APPLICATIONS DU CERCLE DE CONFIANCE ROR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APPLICATIONS DE L'ENRS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3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Corse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fr-FR" sz="800" b="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 renseigné</a:t>
                      </a:r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577917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</a:t>
                      </a:r>
                      <a:r>
                        <a:rPr lang="fr-FR" sz="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Réunion</a:t>
                      </a:r>
                      <a:endParaRPr lang="fr-FR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VT SSR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applications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(masanté.re ;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Portail PRO OIIS)</a:t>
                      </a:r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applications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(masanté.re ;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Portail PRO OIIS)</a:t>
                      </a:r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Bourgogne Franche Comté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eTICSS</a:t>
                      </a: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444470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PACA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Santé.fr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Modules intégrés et 10 applications</a:t>
                      </a:r>
                    </a:p>
                    <a:p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(E-RCP;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TERCO (Terminal de coordination)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Terproma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(Terminal de protection des majeurs) ; Terminal d'admission SSR;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Terminal SMUR ; Base régionale SAMU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Terminal des urgences ; Réseau social de santé (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Humhub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Redmine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(gestion de projets) ; Moodle)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Modules intégrés et 10 applications</a:t>
                      </a:r>
                    </a:p>
                    <a:p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(E-RCP;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TERCO (Terminal de coordination)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Terproma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(Terminal de protection des majeurs) ; Terminal d'admission SSR;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Terminal SMUR ; Base régionale SAMU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Terminal des urgences ; Réseau social de santé (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Humhub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Redmine (gestion de projets) ; Moodle)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336170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Grand Est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Santé.fr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applications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(Bach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ARS ; HET v2 ; SMURT@B )</a:t>
                      </a:r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applications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(Bach</a:t>
                      </a:r>
                      <a:r>
                        <a:rPr lang="fr-FR" sz="8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ARS ; HET v2 ; SMURT@B )</a:t>
                      </a:r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715087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Ile de France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Santé.fr</a:t>
                      </a:r>
                    </a:p>
                    <a:p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VT MCO – PSY - SSR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fr-FR" sz="8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applications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(Terr-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eSanté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MAILLAGE ; 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eCERVEAU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BASINS ; 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Santégraphie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GARSIA ; 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Mediateam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LISA)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b="1" i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applications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(Terr-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eSanté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MAILLAGE ; 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eCERVEAU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BASINS ; 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Santégraphie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GARSIA ; </a:t>
                      </a:r>
                      <a:r>
                        <a:rPr lang="fr-FR" sz="800" i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Mediateam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; LISA)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03315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Auvergne Rhône Alpes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fr-FR" sz="800" b="1" i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 application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(CERVEAU)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b="1" i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 application </a:t>
                      </a:r>
                      <a:r>
                        <a:rPr lang="fr-FR" sz="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(CERVEAU)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617692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Bretagne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 renseigné</a:t>
                      </a: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495167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Centre Val de Loire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Non renseigné</a:t>
                      </a: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035429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Guadeloupe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Non renseigné</a:t>
                      </a: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340618"/>
                  </a:ext>
                </a:extLst>
              </a:tr>
              <a:tr h="146033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Hauts de France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Non renseigné</a:t>
                      </a: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058027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Martinique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Non renseigné</a:t>
                      </a: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341253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Normandie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Non renseigné</a:t>
                      </a: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049194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Nouvelle Aquitaine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Santé.fr </a:t>
                      </a:r>
                      <a:r>
                        <a:rPr lang="fr-FR" sz="800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(en cours)</a:t>
                      </a:r>
                    </a:p>
                    <a:p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VT </a:t>
                      </a:r>
                      <a:r>
                        <a:rPr lang="fr-FR" sz="800" b="1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(en cours)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29320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Occitanie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VT SSR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237429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Pays de la Loire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Santé.fr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37754"/>
                  </a:ext>
                </a:extLst>
              </a:tr>
              <a:tr h="127588">
                <a:tc>
                  <a:txBody>
                    <a:bodyPr/>
                    <a:lstStyle/>
                    <a:p>
                      <a:r>
                        <a:rPr lang="fr-FR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Guyane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VT MDPH - ESMS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21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2818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ASIP_THEME STANDARD_V1.0">
  <a:themeElements>
    <a:clrScheme name="ASIP_COULEURS STANDARD_V1.0">
      <a:dk1>
        <a:sysClr val="windowText" lastClr="000000"/>
      </a:dk1>
      <a:lt1>
        <a:sysClr val="window" lastClr="FFFFFF"/>
      </a:lt1>
      <a:dk2>
        <a:srgbClr val="006AB2"/>
      </a:dk2>
      <a:lt2>
        <a:srgbClr val="C7C0BA"/>
      </a:lt2>
      <a:accent1>
        <a:srgbClr val="00A1E0"/>
      </a:accent1>
      <a:accent2>
        <a:srgbClr val="95C23D"/>
      </a:accent2>
      <a:accent3>
        <a:srgbClr val="F7D700"/>
      </a:accent3>
      <a:accent4>
        <a:srgbClr val="FF9900"/>
      </a:accent4>
      <a:accent5>
        <a:srgbClr val="E94190"/>
      </a:accent5>
      <a:accent6>
        <a:srgbClr val="B51621"/>
      </a:accent6>
      <a:hlink>
        <a:srgbClr val="00A1E0"/>
      </a:hlink>
      <a:folHlink>
        <a:srgbClr val="E2001A"/>
      </a:folHlink>
    </a:clrScheme>
    <a:fontScheme name="ASIP_POL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1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108000" rIns="72000" bIns="108000" rtlCol="0" anchor="ctr" anchorCtr="0">
        <a:normAutofit/>
      </a:bodyPr>
      <a:lstStyle>
        <a:defPPr algn="ctr">
          <a:defRPr sz="1500" dirty="0" err="1" smtClean="0">
            <a:solidFill>
              <a:srgbClr val="575757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ASIP_MOD_STANDARD_POWERPOINT_V2.0">
  <a:themeElements>
    <a:clrScheme name="ASIP_COULEURS STANDARD_V1.0">
      <a:dk1>
        <a:sysClr val="windowText" lastClr="000000"/>
      </a:dk1>
      <a:lt1>
        <a:sysClr val="window" lastClr="FFFFFF"/>
      </a:lt1>
      <a:dk2>
        <a:srgbClr val="006AB2"/>
      </a:dk2>
      <a:lt2>
        <a:srgbClr val="C7C0BA"/>
      </a:lt2>
      <a:accent1>
        <a:srgbClr val="00A1E0"/>
      </a:accent1>
      <a:accent2>
        <a:srgbClr val="95C23D"/>
      </a:accent2>
      <a:accent3>
        <a:srgbClr val="F7D700"/>
      </a:accent3>
      <a:accent4>
        <a:srgbClr val="FF9900"/>
      </a:accent4>
      <a:accent5>
        <a:srgbClr val="E94190"/>
      </a:accent5>
      <a:accent6>
        <a:srgbClr val="B51621"/>
      </a:accent6>
      <a:hlink>
        <a:srgbClr val="00A1E0"/>
      </a:hlink>
      <a:folHlink>
        <a:srgbClr val="E2001A"/>
      </a:folHlink>
    </a:clrScheme>
    <a:fontScheme name="ASIP_POL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sz="1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108000" rIns="72000" bIns="108000" rtlCol="0" anchor="ctr" anchorCtr="0">
        <a:normAutofit/>
      </a:bodyPr>
      <a:lstStyle>
        <a:defPPr algn="ctr">
          <a:defRPr sz="1500" dirty="0" err="1" smtClean="0">
            <a:solidFill>
              <a:srgbClr val="575757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A25C0FFA521E46A97E2FD9B16BC8F6" ma:contentTypeVersion="" ma:contentTypeDescription="Crée un document." ma:contentTypeScope="" ma:versionID="2f26a047812638d8a07a6cec1f8fde0f">
  <xsd:schema xmlns:xsd="http://www.w3.org/2001/XMLSchema" xmlns:xs="http://www.w3.org/2001/XMLSchema" xmlns:p="http://schemas.microsoft.com/office/2006/metadata/properties" xmlns:ns2="6aa737fc-8e82-4d76-bcaa-ebe11ea8a3fa" xmlns:ns3="b498d678-4629-4cb3-abf9-10beaddf9ae9" targetNamespace="http://schemas.microsoft.com/office/2006/metadata/properties" ma:root="true" ma:fieldsID="326dd366cac7c2c7c8cc60a4a15fabd0" ns2:_="" ns3:_="">
    <xsd:import namespace="6aa737fc-8e82-4d76-bcaa-ebe11ea8a3fa"/>
    <xsd:import namespace="b498d678-4629-4cb3-abf9-10beaddf9ae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737fc-8e82-4d76-bcaa-ebe11ea8a3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8d678-4629-4cb3-abf9-10beaddf9a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9D411F-8102-4FBA-8145-C188B643C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a737fc-8e82-4d76-bcaa-ebe11ea8a3fa"/>
    <ds:schemaRef ds:uri="b498d678-4629-4cb3-abf9-10beaddf9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6FA5A-D6E8-42E9-87ED-FC6C4BAC10BE}">
  <ds:schemaRefs>
    <ds:schemaRef ds:uri="b498d678-4629-4cb3-abf9-10beaddf9ae9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aa737fc-8e82-4d76-bcaa-ebe11ea8a3f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202B176-B82C-48F6-B3B9-D8132555CE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ROR_GT2_NOM_VALIDATION_Support_20181106_V0.11</Template>
  <TotalTime>1249</TotalTime>
  <Words>647</Words>
  <Application>Microsoft Office PowerPoint</Application>
  <PresentationFormat>Affichage à l'écran (16:9)</PresentationFormat>
  <Paragraphs>90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Webdings</vt:lpstr>
      <vt:lpstr>Wingdings</vt:lpstr>
      <vt:lpstr>Wingdings 3</vt:lpstr>
      <vt:lpstr>ASIP_THEME STANDARD_V1.0</vt:lpstr>
      <vt:lpstr>ASIP_MOD_STANDARD_POWERPOINT_V2.0</vt:lpstr>
      <vt:lpstr>Programme ROR</vt:lpstr>
      <vt:lpstr>Suivi de peuplement à fin mars 2019</vt:lpstr>
      <vt:lpstr>Suivi de peuplement à fin mars 2019 : bilan global du périmètre sanitaire</vt:lpstr>
      <vt:lpstr>Suivi de peuplement à fin mars 2019 : établissements MCO</vt:lpstr>
      <vt:lpstr>Suivi de peuplement à fin mars 2019 : établissements MCO</vt:lpstr>
      <vt:lpstr>Suivi de peuplement à fin mars 2019 : établissements PSY</vt:lpstr>
      <vt:lpstr>Suivi de peuplement à fin mars 2019 : établissements SSR</vt:lpstr>
      <vt:lpstr>Suivi de peuplement à fin mars 2019 Applications connectés au ROR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ROR</dc:title>
  <dc:creator>Sophie MENDJEL</dc:creator>
  <cp:lastModifiedBy>Stéphanie Chopard</cp:lastModifiedBy>
  <cp:revision>26</cp:revision>
  <cp:lastPrinted>2018-03-02T11:16:01Z</cp:lastPrinted>
  <dcterms:created xsi:type="dcterms:W3CDTF">2018-10-25T07:12:05Z</dcterms:created>
  <dcterms:modified xsi:type="dcterms:W3CDTF">2019-06-14T14:17:20Z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itre">
    <vt:lpwstr>Titre du document</vt:lpwstr>
  </property>
  <property fmtid="{D5CDD505-2E9C-101B-9397-08002B2CF9AE}" pid="3" name="_Sous-titre">
    <vt:lpwstr>Sous-titre</vt:lpwstr>
  </property>
  <property fmtid="{D5CDD505-2E9C-101B-9397-08002B2CF9AE}" pid="4" name="_Projet">
    <vt:lpwstr>Nom du projet</vt:lpwstr>
  </property>
  <property fmtid="{D5CDD505-2E9C-101B-9397-08002B2CF9AE}" pid="5" name="_Direction">
    <vt:lpwstr>Nom du pôle/direction</vt:lpwstr>
  </property>
  <property fmtid="{D5CDD505-2E9C-101B-9397-08002B2CF9AE}" pid="6" name="_Version">
    <vt:lpwstr>V0.1</vt:lpwstr>
  </property>
  <property fmtid="{D5CDD505-2E9C-101B-9397-08002B2CF9AE}" pid="7" name="_Statut">
    <vt:lpwstr>En cours</vt:lpwstr>
  </property>
  <property fmtid="{D5CDD505-2E9C-101B-9397-08002B2CF9AE}" pid="8" name="_Classification">
    <vt:lpwstr>Restreinte</vt:lpwstr>
  </property>
  <property fmtid="{D5CDD505-2E9C-101B-9397-08002B2CF9AE}" pid="9" name="*Choix Statut">
    <vt:lpwstr>En cours / En validation / Validé</vt:lpwstr>
  </property>
  <property fmtid="{D5CDD505-2E9C-101B-9397-08002B2CF9AE}" pid="10" name="*Choix classification">
    <vt:lpwstr>Publique / Interne / Restreinte / Confidentielle</vt:lpwstr>
  </property>
  <property fmtid="{D5CDD505-2E9C-101B-9397-08002B2CF9AE}" pid="11" name="ContentTypeId">
    <vt:lpwstr>0x0101005CA25C0FFA521E46A97E2FD9B16BC8F6</vt:lpwstr>
  </property>
</Properties>
</file>